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Layouts/slideLayout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presentation.xml" ContentType="application/vnd.openxmlformats-officedocument.presentationml.presentation.main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sldIdLst>
    <p:sldId id="256" r:id="rId3"/>
    <p:sldId id="257" r:id="rId4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1" d="100"/>
          <a:sy n="101" d="100"/>
        </p:scale>
        <p:origin x="954" y="72"/>
      </p:cViewPr>
      <p:guideLst>
        <p:guide pos="3840"/>
        <p:guide pos="2160" orient="horz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presProps" Target="presProps.xml" /><Relationship Id="rId6" Type="http://schemas.openxmlformats.org/officeDocument/2006/relationships/tableStyles" Target="tableStyles.xml" /><Relationship Id="rId7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C2FD173-DD87-49A9-B113-856482197367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039E727-76A3-4196-B1EC-F876CAFB6816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C2FD173-DD87-49A9-B113-856482197367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039E727-76A3-4196-B1EC-F876CAFB6816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C2FD173-DD87-49A9-B113-856482197367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039E727-76A3-4196-B1EC-F876CAFB6816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C2FD173-DD87-49A9-B113-856482197367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039E727-76A3-4196-B1EC-F876CAFB6816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C2FD173-DD87-49A9-B113-856482197367}" type="datetimeFigureOut">
              <a:rPr lang="ru-RU"/>
              <a:t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039E727-76A3-4196-B1EC-F876CAFB6816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C2FD173-DD87-49A9-B113-856482197367}" type="datetimeFigureOut">
              <a:rPr lang="ru-RU"/>
              <a:t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039E727-76A3-4196-B1EC-F876CAFB6816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C2FD173-DD87-49A9-B113-856482197367}" type="datetimeFigureOut">
              <a:rPr lang="ru-RU"/>
              <a:t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039E727-76A3-4196-B1EC-F876CAFB6816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C2FD173-DD87-49A9-B113-856482197367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039E727-76A3-4196-B1EC-F876CAFB6816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C2FD173-DD87-49A9-B113-856482197367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039E727-76A3-4196-B1EC-F876CAFB6816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C2FD173-DD87-49A9-B113-856482197367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039E727-76A3-4196-B1EC-F876CAFB6816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C2FD173-DD87-49A9-B113-856482197367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039E727-76A3-4196-B1EC-F876CAFB6816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C2FD173-DD87-49A9-B113-856482197367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039E727-76A3-4196-B1EC-F876CAFB6816}" type="slidenum">
              <a:rPr lang="ru-RU"/>
              <a:t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570967" y="460780"/>
            <a:ext cx="7994969" cy="653683"/>
          </a:xfrm>
        </p:spPr>
        <p:txBody>
          <a:bodyPr vertOverflow="overflow" horzOverflow="overflow" vert="horz" wrap="square" lIns="91440" tIns="45720" rIns="91440" bIns="45720" numCol="1" spcCol="0" rtlCol="0" fromWordArt="0" anchor="b" anchorCtr="0" forceAA="0" upright="0" compatLnSpc="0">
            <a:normAutofit fontScale="90000" lnSpcReduction="2000"/>
          </a:bodyPr>
          <a:lstStyle/>
          <a:p>
            <a:pPr algn="l">
              <a:defRPr/>
            </a:pPr>
            <a:br>
              <a:rPr lang="ru-RU" sz="3000" b="1"/>
            </a:br>
            <a:br>
              <a:rPr lang="ru-RU" sz="3000" b="1"/>
            </a:br>
            <a:r>
              <a:rPr lang="ru-RU" sz="2800" b="1"/>
              <a:t>Электромонтер по ремонту воздушных линий электропередачи 6 разряда, Сергиевский линейный участок, Филиал ПАО «Россети» - Самарское</a:t>
            </a:r>
            <a:r>
              <a:rPr lang="ru-RU" sz="2800" b="1"/>
              <a:t> ПМЭС</a:t>
            </a:r>
            <a:endParaRPr lang="ru-RU" sz="2600" b="1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50576" y="1446011"/>
            <a:ext cx="8390129" cy="5108698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normAutofit fontScale="25000" lnSpcReduction="15000"/>
          </a:bodyPr>
          <a:lstStyle/>
          <a:p>
            <a:pPr algn="l">
              <a:defRPr/>
            </a:pPr>
            <a:endParaRPr lang="ru-RU" u="sng"/>
          </a:p>
          <a:p>
            <a:pPr algn="l">
              <a:defRPr/>
            </a:pPr>
            <a:r>
              <a:rPr lang="ru-RU" sz="6400" b="1" u="sng"/>
              <a:t>Требования к кандидату:</a:t>
            </a:r>
            <a:endParaRPr/>
          </a:p>
          <a:p>
            <a:pPr marL="285750" indent="-285750" algn="l">
              <a:buFont typeface="Wingdings"/>
              <a:buChar char="ü"/>
              <a:defRPr/>
            </a:pPr>
            <a:r>
              <a:rPr lang="ru-RU" sz="5600"/>
              <a:t>Профессиональное обучение - программы профессиональной подготовки по профессии электромонтера.</a:t>
            </a:r>
            <a:endParaRPr/>
          </a:p>
          <a:p>
            <a:pPr marL="285750" indent="-285750" algn="l">
              <a:buFont typeface="Wingdings"/>
              <a:buChar char="ü"/>
              <a:defRPr/>
            </a:pPr>
            <a:r>
              <a:rPr lang="ru-RU" sz="5600"/>
              <a:t>Желательно - опыт работы </a:t>
            </a:r>
            <a:r>
              <a:rPr lang="ru-RU" sz="5600"/>
              <a:t>по </a:t>
            </a:r>
            <a:r>
              <a:rPr lang="ru-RU" sz="5600"/>
              <a:t>профессии электромонтера, электромонтажника.</a:t>
            </a:r>
            <a:endParaRPr/>
          </a:p>
          <a:p>
            <a:pPr marL="285750" indent="-285750" algn="l">
              <a:buFont typeface="Wingdings"/>
              <a:buChar char="ü"/>
              <a:defRPr/>
            </a:pPr>
            <a:r>
              <a:rPr lang="ru-RU" sz="5600"/>
              <a:t>Желательно - опыт проведения ремонтных работ на ВЛ.</a:t>
            </a:r>
            <a:endParaRPr/>
          </a:p>
          <a:p>
            <a:pPr algn="l">
              <a:defRPr/>
            </a:pPr>
            <a:endParaRPr lang="ru-RU" sz="5600"/>
          </a:p>
          <a:p>
            <a:pPr algn="l">
              <a:defRPr/>
            </a:pPr>
            <a:r>
              <a:rPr lang="ru-RU" sz="6400" b="1" u="sng"/>
              <a:t>Характер работы:</a:t>
            </a:r>
            <a:endParaRPr/>
          </a:p>
          <a:p>
            <a:pPr marL="342900" indent="-342900" algn="l">
              <a:buFont typeface="Wingdings"/>
              <a:buChar char="ü"/>
              <a:defRPr/>
            </a:pPr>
            <a:r>
              <a:rPr lang="ru-RU" sz="5600"/>
              <a:t>Техническое обслуживание и ремонт ВЛ.</a:t>
            </a:r>
            <a:endParaRPr/>
          </a:p>
          <a:p>
            <a:pPr marL="342900" indent="-342900" algn="l">
              <a:buFont typeface="Wingdings"/>
              <a:buChar char="ü"/>
              <a:defRPr/>
            </a:pPr>
            <a:r>
              <a:rPr lang="ru-RU" sz="5600"/>
              <a:t>Выполнение осмотров ВЛ и оборудования ВОЛС расположенных на опорах ЛЭП.</a:t>
            </a:r>
            <a:endParaRPr/>
          </a:p>
          <a:p>
            <a:pPr algn="l">
              <a:defRPr/>
            </a:pPr>
            <a:endParaRPr lang="ru-RU" sz="5600"/>
          </a:p>
          <a:p>
            <a:pPr algn="l">
              <a:defRPr/>
            </a:pPr>
            <a:r>
              <a:rPr lang="ru-RU" sz="6400" b="1" u="sng"/>
              <a:t>Условия:</a:t>
            </a:r>
            <a:endParaRPr/>
          </a:p>
          <a:p>
            <a:pPr marL="342900" indent="-342900" algn="l">
              <a:buFont typeface="Wingdings"/>
              <a:buChar char="ü"/>
              <a:defRPr/>
            </a:pPr>
            <a:r>
              <a:rPr lang="ru-RU" sz="5600"/>
              <a:t>Место работы – Самарская</a:t>
            </a:r>
            <a:r>
              <a:rPr lang="ru-RU" sz="5600"/>
              <a:t> область, с. Сергиевск, ул. Ленина, д. 95</a:t>
            </a:r>
            <a:endParaRPr/>
          </a:p>
          <a:p>
            <a:pPr marL="342900" indent="-342900" algn="l">
              <a:buFont typeface="Wingdings"/>
              <a:buChar char="ü"/>
              <a:defRPr/>
            </a:pPr>
            <a:r>
              <a:rPr lang="ru-RU" sz="5600"/>
              <a:t>Наличие командировок по Самарской области</a:t>
            </a:r>
            <a:endParaRPr lang="ru-RU" sz="5600"/>
          </a:p>
          <a:p>
            <a:pPr marL="342900" indent="-342900" algn="l">
              <a:buFont typeface="Wingdings"/>
              <a:buChar char="ü"/>
              <a:defRPr/>
            </a:pPr>
            <a:r>
              <a:rPr lang="ru-RU" sz="5600"/>
              <a:t>Широкий социальный пакет, 100 % соблюдение ТК РФ, ДМС, страхование от несчастных случаев, материальная помощь к отпуску, поддержка молодых специалистов, наставничество на период адаптации</a:t>
            </a:r>
            <a:endParaRPr lang="ru-RU" sz="5600"/>
          </a:p>
          <a:p>
            <a:pPr marL="342900" indent="-342900" algn="l">
              <a:buFont typeface="Wingdings"/>
              <a:buChar char="ü"/>
              <a:defRPr/>
            </a:pPr>
            <a:r>
              <a:rPr lang="ru-RU" sz="5600"/>
              <a:t>Заработная плата - 64 000 руб на руки</a:t>
            </a:r>
            <a:endParaRPr lang="ru-RU" sz="5600"/>
          </a:p>
          <a:p>
            <a:pPr marL="342900" indent="-342900" algn="l">
              <a:buFont typeface="Wingdings"/>
              <a:buChar char="ü"/>
              <a:defRPr/>
            </a:pPr>
            <a:r>
              <a:rPr lang="ru-RU" sz="5600"/>
              <a:t>По результатам собеседования – возможно заключение договора  </a:t>
            </a:r>
            <a:r>
              <a:rPr lang="ru-RU" sz="5600" b="1" u="sng"/>
              <a:t>дуального обучения</a:t>
            </a:r>
            <a:r>
              <a:rPr lang="ru-RU" sz="5600"/>
              <a:t> со студентом последнего курса обучения</a:t>
            </a:r>
            <a:endParaRPr/>
          </a:p>
          <a:p>
            <a:pPr marL="342900" indent="-342900" algn="l">
              <a:buFont typeface="Wingdings"/>
              <a:buChar char="ü"/>
              <a:defRPr/>
            </a:pPr>
            <a:endParaRPr lang="ru-RU" sz="5600"/>
          </a:p>
          <a:p>
            <a:pPr marL="685800" indent="-685800" algn="l">
              <a:buFont typeface="Wingdings"/>
              <a:buChar char="ü"/>
              <a:defRPr/>
            </a:pPr>
            <a:endParaRPr lang="ru-RU" sz="5600"/>
          </a:p>
          <a:p>
            <a:pPr algn="l">
              <a:defRPr/>
            </a:pPr>
            <a:endParaRPr lang="ru-RU" sz="5600"/>
          </a:p>
          <a:p>
            <a:pPr algn="l">
              <a:defRPr/>
            </a:pPr>
            <a:endParaRPr lang="ru-RU" sz="5600"/>
          </a:p>
          <a:p>
            <a:pPr marL="342900" indent="-342900" algn="l">
              <a:buFont typeface="Wingdings"/>
              <a:buChar char="ü"/>
              <a:defRPr/>
            </a:pPr>
            <a:endParaRPr lang="ru-RU" sz="5600"/>
          </a:p>
          <a:p>
            <a:pPr marL="342900" indent="-342900" algn="l">
              <a:buFont typeface="Wingdings"/>
              <a:buChar char="ü"/>
              <a:defRPr/>
            </a:pPr>
            <a:endParaRPr lang="ru-RU" sz="5600"/>
          </a:p>
          <a:p>
            <a:pPr marL="342900" indent="-342900" algn="l">
              <a:buFont typeface="Wingdings"/>
              <a:buChar char="ü"/>
              <a:defRPr/>
            </a:pPr>
            <a:endParaRPr lang="ru-RU"/>
          </a:p>
          <a:p>
            <a:pPr marL="342900" indent="-342900" algn="l">
              <a:buFont typeface="Wingdings"/>
              <a:buChar char="ü"/>
              <a:defRPr/>
            </a:pPr>
            <a:endParaRPr lang="ru-RU" sz="4300"/>
          </a:p>
          <a:p>
            <a:pPr marL="342900" indent="-342900" algn="l">
              <a:buFont typeface="Wingdings"/>
              <a:buChar char="ü"/>
              <a:defRPr/>
            </a:pPr>
            <a:endParaRPr lang="ru-RU" sz="4300"/>
          </a:p>
          <a:p>
            <a:pPr marL="342900" indent="-342900" algn="l">
              <a:buFont typeface="Wingdings"/>
              <a:buChar char="ü"/>
              <a:defRPr/>
            </a:pPr>
            <a:endParaRPr lang="ru-RU" sz="1600" u="sng"/>
          </a:p>
          <a:p>
            <a:pPr marL="342900" indent="-342900" algn="l">
              <a:buFont typeface="Wingdings"/>
              <a:buChar char="ü"/>
              <a:defRPr/>
            </a:pPr>
            <a:endParaRPr lang="ru-RU" u="sng"/>
          </a:p>
          <a:p>
            <a:pPr>
              <a:defRPr/>
            </a:pPr>
            <a:endParaRPr lang="ru-RU"/>
          </a:p>
          <a:p>
            <a:pPr algn="l">
              <a:defRPr/>
            </a:pPr>
            <a:endParaRPr lang="ru-RU" u="sng"/>
          </a:p>
          <a:p>
            <a:pPr algn="l">
              <a:defRPr/>
            </a:pPr>
            <a:r>
              <a:rPr lang="ru-RU" u="sng"/>
              <a:t>Условия:</a:t>
            </a:r>
            <a:endParaRPr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46024" y="3018005"/>
            <a:ext cx="540027" cy="54002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46024" y="4196906"/>
            <a:ext cx="540027" cy="54002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28287" y="1592461"/>
            <a:ext cx="540027" cy="54002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9399016" y="117695"/>
            <a:ext cx="2590965" cy="172910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478039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506234" y="839930"/>
            <a:ext cx="7994968" cy="653682"/>
          </a:xfrm>
        </p:spPr>
        <p:txBody>
          <a:bodyPr vertOverflow="overflow" horzOverflow="overflow" vert="horz" wrap="square" lIns="91440" tIns="45720" rIns="91440" bIns="45720" numCol="1" spcCol="0" rtlCol="0" fromWordArt="0" anchor="b" anchorCtr="0" forceAA="0" upright="0" compatLnSpc="0">
            <a:normAutofit fontScale="90000" lnSpcReduction="2000"/>
          </a:bodyPr>
          <a:lstStyle/>
          <a:p>
            <a:pPr algn="l">
              <a:defRPr/>
            </a:pPr>
            <a:br>
              <a:rPr lang="ru-RU" sz="3000" b="1"/>
            </a:br>
            <a:br>
              <a:rPr lang="ru-RU" sz="3000" b="1"/>
            </a:br>
            <a:r>
              <a:rPr lang="ru-RU" sz="2800" b="1"/>
              <a:t>Электрослесарь по ремонту оборудования распределительных устройств</a:t>
            </a:r>
            <a:r>
              <a:rPr lang="ru-RU" sz="2800" b="1"/>
              <a:t> 5</a:t>
            </a:r>
            <a:r>
              <a:rPr lang="ru-RU" sz="2800" b="1"/>
              <a:t> разряда,                         ПС 220 кВ Комсомолец, Филиал ПАО «Россети» - Самарское</a:t>
            </a:r>
            <a:r>
              <a:rPr lang="ru-RU" sz="2800" b="1"/>
              <a:t> </a:t>
            </a:r>
            <a:r>
              <a:rPr lang="ru-RU" sz="2800" b="1"/>
              <a:t>ПМЭС</a:t>
            </a:r>
            <a:endParaRPr lang="ru-RU" sz="2600" b="1"/>
          </a:p>
        </p:txBody>
      </p:sp>
      <p:sp>
        <p:nvSpPr>
          <p:cNvPr id="1497122558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50574" y="1446010"/>
            <a:ext cx="8390128" cy="5108697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normAutofit fontScale="25000" lnSpcReduction="15000"/>
          </a:bodyPr>
          <a:lstStyle/>
          <a:p>
            <a:pPr algn="l">
              <a:defRPr/>
            </a:pPr>
            <a:endParaRPr lang="ru-RU" u="sng"/>
          </a:p>
          <a:p>
            <a:pPr algn="l">
              <a:defRPr/>
            </a:pPr>
            <a:r>
              <a:rPr lang="ru-RU" sz="6400" b="1" u="sng"/>
              <a:t>Требования к кандидату:</a:t>
            </a:r>
            <a:endParaRPr/>
          </a:p>
          <a:p>
            <a:pPr marL="285750" indent="-285750" algn="l">
              <a:buFont typeface="Wingdings"/>
              <a:buChar char="ü"/>
              <a:defRPr/>
            </a:pPr>
            <a:r>
              <a:rPr lang="ru-RU" sz="56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Профессиональное обучение - программы профессиональной подготовки по профессии "Электрослесарь по ремонту оборудования распределительных </a:t>
            </a:r>
            <a:r>
              <a:rPr lang="ru-RU" sz="56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устройств».</a:t>
            </a:r>
            <a:endParaRPr sz="5600"/>
          </a:p>
          <a:p>
            <a:pPr marL="285750" indent="-285750" algn="l">
              <a:buFont typeface="Wingdings"/>
              <a:buChar char="ü"/>
              <a:defRPr/>
            </a:pPr>
            <a:r>
              <a:rPr lang="ru-RU" sz="56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Знание </a:t>
            </a:r>
            <a:r>
              <a:rPr lang="ru-RU" sz="56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электротехники и электрооборудования.</a:t>
            </a:r>
            <a:endParaRPr sz="5600"/>
          </a:p>
          <a:p>
            <a:pPr algn="l">
              <a:defRPr/>
            </a:pPr>
            <a:endParaRPr lang="ru-RU" sz="5600"/>
          </a:p>
          <a:p>
            <a:pPr algn="l">
              <a:defRPr/>
            </a:pPr>
            <a:r>
              <a:rPr lang="ru-RU" sz="6400" b="1" u="sng"/>
              <a:t>Характер работы:</a:t>
            </a:r>
            <a:endParaRPr/>
          </a:p>
          <a:p>
            <a:pPr marL="342900" indent="-342900" algn="l">
              <a:buFont typeface="Wingdings"/>
              <a:buChar char="ü"/>
              <a:defRPr/>
            </a:pPr>
            <a:r>
              <a:rPr lang="ru-RU" sz="56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Проведение ремонтных работ высоковольтных вводов, силовых трансформаторов, масляных выключателей до 220кВ.</a:t>
            </a:r>
            <a:endParaRPr sz="5600"/>
          </a:p>
          <a:p>
            <a:pPr marL="342900" indent="-342900" algn="l">
              <a:buFont typeface="Wingdings"/>
              <a:buChar char="ü"/>
              <a:defRPr/>
            </a:pPr>
            <a:endParaRPr sz="5600"/>
          </a:p>
          <a:p>
            <a:pPr algn="l">
              <a:defRPr/>
            </a:pPr>
            <a:r>
              <a:rPr lang="ru-RU" sz="6400" b="1" u="sng"/>
              <a:t>Условия</a:t>
            </a:r>
            <a:r>
              <a:rPr lang="ru-RU" sz="6400" b="1" u="sng"/>
              <a:t>:</a:t>
            </a:r>
            <a:endParaRPr/>
          </a:p>
          <a:p>
            <a:pPr marL="342900" indent="-342900" algn="l">
              <a:buFont typeface="Wingdings"/>
              <a:buChar char="ü"/>
              <a:defRPr/>
            </a:pPr>
            <a:r>
              <a:rPr lang="ru-RU" sz="5600"/>
              <a:t>Место работы – </a:t>
            </a:r>
            <a:r>
              <a:rPr lang="ru-RU" sz="5600"/>
              <a:t>Самарская область, Кинельский район, п. Комсомольский, ул. Школьная, д. 34</a:t>
            </a:r>
            <a:endParaRPr lang="ru-RU" sz="5600"/>
          </a:p>
          <a:p>
            <a:pPr marL="342900" indent="-342900" algn="l">
              <a:buFont typeface="Wingdings"/>
              <a:buChar char="ü"/>
              <a:defRPr/>
            </a:pPr>
            <a:r>
              <a:rPr lang="ru-RU" sz="5600" b="0" i="0" u="none" strike="noStrike" cap="none" spc="0">
                <a:solidFill>
                  <a:schemeClr val="tx1"/>
                </a:solidFill>
                <a:latin typeface="Calibri"/>
                <a:ea typeface="Arial"/>
                <a:cs typeface="Arial"/>
              </a:rPr>
              <a:t>Широкий социальный пакет, 100 % соблюдение ТК РФ, ДМС, страхование от несчастных случаев, материальная помощь к отпуску, поддержка молодых специалистов, наставничество на период адаптации</a:t>
            </a:r>
            <a:endParaRPr sz="5600"/>
          </a:p>
          <a:p>
            <a:pPr marL="342900" indent="-342900" algn="l">
              <a:buFont typeface="Wingdings"/>
              <a:buChar char="ü"/>
              <a:defRPr/>
            </a:pPr>
            <a:r>
              <a:rPr lang="ru-RU" sz="5600" b="0" i="0" u="none" strike="noStrike" cap="none" spc="0">
                <a:solidFill>
                  <a:schemeClr val="tx1"/>
                </a:solidFill>
                <a:latin typeface="Calibri"/>
                <a:ea typeface="Arial"/>
                <a:cs typeface="Arial"/>
              </a:rPr>
              <a:t>Заработная плата - 54 000 руб на руки</a:t>
            </a:r>
            <a:endParaRPr sz="5600"/>
          </a:p>
          <a:p>
            <a:pPr marL="342900" indent="-342900" algn="l">
              <a:buFont typeface="Wingdings"/>
              <a:buChar char="ü"/>
              <a:defRPr/>
            </a:pPr>
            <a:r>
              <a:rPr lang="ru-RU" sz="5600"/>
              <a:t>По результатам собеседования – возможно заключение договора </a:t>
            </a:r>
            <a:r>
              <a:rPr lang="ru-RU" sz="5600" b="1" u="sng"/>
              <a:t>дуального обучения</a:t>
            </a:r>
            <a:r>
              <a:rPr lang="ru-RU" sz="5600"/>
              <a:t> со студентом последнего курса обучения</a:t>
            </a:r>
            <a:endParaRPr lang="ru-RU" sz="5600"/>
          </a:p>
          <a:p>
            <a:pPr marL="342900" indent="-342900" algn="l">
              <a:buFont typeface="Wingdings"/>
              <a:buChar char="ü"/>
              <a:defRPr/>
            </a:pPr>
            <a:endParaRPr/>
          </a:p>
          <a:p>
            <a:pPr algn="l">
              <a:defRPr/>
            </a:pPr>
            <a:endParaRPr lang="ru-RU" sz="5600"/>
          </a:p>
          <a:p>
            <a:pPr marL="685800" indent="-685800" algn="l">
              <a:buFont typeface="Wingdings"/>
              <a:buChar char="ü"/>
              <a:defRPr/>
            </a:pPr>
            <a:endParaRPr lang="ru-RU" sz="5600"/>
          </a:p>
          <a:p>
            <a:pPr algn="l">
              <a:defRPr/>
            </a:pPr>
            <a:endParaRPr lang="ru-RU" sz="5600"/>
          </a:p>
          <a:p>
            <a:pPr algn="l">
              <a:defRPr/>
            </a:pPr>
            <a:endParaRPr lang="ru-RU" sz="5600"/>
          </a:p>
          <a:p>
            <a:pPr marL="342900" indent="-342900" algn="l">
              <a:buFont typeface="Wingdings"/>
              <a:buChar char="ü"/>
              <a:defRPr/>
            </a:pPr>
            <a:endParaRPr lang="ru-RU" sz="5600"/>
          </a:p>
          <a:p>
            <a:pPr marL="342900" indent="-342900" algn="l">
              <a:buFont typeface="Wingdings"/>
              <a:buChar char="ü"/>
              <a:defRPr/>
            </a:pPr>
            <a:endParaRPr lang="ru-RU" sz="5600"/>
          </a:p>
          <a:p>
            <a:pPr marL="342900" indent="-342900" algn="l">
              <a:buFont typeface="Wingdings"/>
              <a:buChar char="ü"/>
              <a:defRPr/>
            </a:pPr>
            <a:endParaRPr lang="ru-RU"/>
          </a:p>
          <a:p>
            <a:pPr marL="342900" indent="-342900" algn="l">
              <a:buFont typeface="Wingdings"/>
              <a:buChar char="ü"/>
              <a:defRPr/>
            </a:pPr>
            <a:endParaRPr lang="ru-RU" sz="4300"/>
          </a:p>
          <a:p>
            <a:pPr marL="342900" indent="-342900" algn="l">
              <a:buFont typeface="Wingdings"/>
              <a:buChar char="ü"/>
              <a:defRPr/>
            </a:pPr>
            <a:endParaRPr lang="ru-RU" sz="4300"/>
          </a:p>
          <a:p>
            <a:pPr marL="342900" indent="-342900" algn="l">
              <a:buFont typeface="Wingdings"/>
              <a:buChar char="ü"/>
              <a:defRPr/>
            </a:pPr>
            <a:endParaRPr lang="ru-RU" sz="1600" u="sng"/>
          </a:p>
          <a:p>
            <a:pPr marL="342900" indent="-342900" algn="l">
              <a:buFont typeface="Wingdings"/>
              <a:buChar char="ü"/>
              <a:defRPr/>
            </a:pPr>
            <a:endParaRPr lang="ru-RU" u="sng"/>
          </a:p>
          <a:p>
            <a:pPr>
              <a:defRPr/>
            </a:pPr>
            <a:endParaRPr lang="ru-RU"/>
          </a:p>
          <a:p>
            <a:pPr algn="l">
              <a:defRPr/>
            </a:pPr>
            <a:endParaRPr lang="ru-RU" u="sng"/>
          </a:p>
          <a:p>
            <a:pPr algn="l">
              <a:defRPr/>
            </a:pPr>
            <a:r>
              <a:rPr lang="ru-RU" u="sng"/>
              <a:t>Условия:</a:t>
            </a:r>
            <a:endParaRPr/>
          </a:p>
        </p:txBody>
      </p:sp>
      <p:pic>
        <p:nvPicPr>
          <p:cNvPr id="1453559644" name="Рисунок 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10547" y="2959152"/>
            <a:ext cx="540027" cy="540027"/>
          </a:xfrm>
          <a:prstGeom prst="rect">
            <a:avLst/>
          </a:prstGeom>
        </p:spPr>
      </p:pic>
      <p:pic>
        <p:nvPicPr>
          <p:cNvPr id="1500820321" name="Рисунок 5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10547" y="4219359"/>
            <a:ext cx="540027" cy="540027"/>
          </a:xfrm>
          <a:prstGeom prst="rect">
            <a:avLst/>
          </a:prstGeom>
        </p:spPr>
      </p:pic>
      <p:pic>
        <p:nvPicPr>
          <p:cNvPr id="302545637" name="Рисунок 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19416" y="1559666"/>
            <a:ext cx="540027" cy="540027"/>
          </a:xfrm>
          <a:prstGeom prst="rect">
            <a:avLst/>
          </a:prstGeom>
        </p:spPr>
      </p:pic>
      <p:pic>
        <p:nvPicPr>
          <p:cNvPr id="637887101" name="Рисунок 1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9566797" y="64606"/>
            <a:ext cx="2593330" cy="220433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Р7-Офис/2025.3.1.923</Application>
  <DocSecurity>0</DocSecurity>
  <PresentationFormat>Широкоэкранный</PresentationFormat>
  <Paragraphs>0</Paragraphs>
  <Slides>2</Slides>
  <Notes>2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Theme 1</vt:lpstr>
      <vt:lpstr>Slide 1</vt:lpstr>
      <vt:lpstr>Slide 2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Вакансия Ведущий инженер отдела эксплуатации ПС</dc:title>
  <dc:subject/>
  <dc:creator>Чебаршина Ирина Николаевна</dc:creator>
  <cp:keywords/>
  <dc:description/>
  <dc:identifier/>
  <dc:language/>
  <cp:lastModifiedBy>novoselova-sv</cp:lastModifiedBy>
  <cp:revision>275</cp:revision>
  <dcterms:created xsi:type="dcterms:W3CDTF">2023-10-30T10:28:47Z</dcterms:created>
  <dcterms:modified xsi:type="dcterms:W3CDTF">2026-09-11T07:10:17Z</dcterms:modified>
  <cp:category/>
  <cp:contentStatus/>
  <cp:version/>
</cp:coreProperties>
</file>